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74" r:id="rId5"/>
    <p:sldId id="259" r:id="rId6"/>
    <p:sldId id="260" r:id="rId7"/>
    <p:sldId id="261" r:id="rId8"/>
    <p:sldId id="258" r:id="rId9"/>
    <p:sldId id="262" r:id="rId10"/>
    <p:sldId id="278" r:id="rId11"/>
    <p:sldId id="279" r:id="rId12"/>
    <p:sldId id="264" r:id="rId13"/>
    <p:sldId id="276" r:id="rId14"/>
    <p:sldId id="263" r:id="rId15"/>
    <p:sldId id="277" r:id="rId16"/>
    <p:sldId id="265" r:id="rId17"/>
    <p:sldId id="266" r:id="rId18"/>
    <p:sldId id="267" r:id="rId19"/>
    <p:sldId id="268" r:id="rId20"/>
    <p:sldId id="269" r:id="rId21"/>
    <p:sldId id="280" r:id="rId22"/>
    <p:sldId id="281" r:id="rId23"/>
    <p:sldId id="284" r:id="rId24"/>
    <p:sldId id="282" r:id="rId25"/>
    <p:sldId id="283" r:id="rId26"/>
    <p:sldId id="270" r:id="rId27"/>
    <p:sldId id="271" r:id="rId28"/>
    <p:sldId id="272" r:id="rId29"/>
    <p:sldId id="285" r:id="rId30"/>
    <p:sldId id="27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C3F878-F5E8-489B-AC8A-64F2A7E22C28}" type="datetimeFigureOut">
              <a:rPr lang="en-US" smtClean="0"/>
              <a:pPr/>
              <a:t>4/5/2011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C3F878-F5E8-489B-AC8A-64F2A7E22C28}" type="datetimeFigureOut">
              <a:rPr lang="en-US" smtClean="0"/>
              <a:pPr/>
              <a:t>4/5/2011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youtube.com/watch?v=XgQWXroVzS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youtube.com/watch?v=Up880afV_qs&amp;playnext=1&amp;list=PL883DD36B0885564D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youtube.com/watch?v=Ug75diEyiA0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AGRICULTURE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85146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Wet Rice Terrace-Indonesia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2" y="2119313"/>
            <a:ext cx="6965245" cy="36036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Rice Production</a:t>
            </a:r>
            <a:endParaRPr lang="en-US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685109"/>
            <a:ext cx="7145867" cy="433686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Subsistence Farming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Shifting Cultivation (Slash and Burn): Destroys environment, farmers continually moving to slash/burn new land . Burned land is fertile at first but then rapidly depletes.</a:t>
            </a:r>
          </a:p>
          <a:p>
            <a:pPr lvl="1"/>
            <a:r>
              <a:rPr lang="en-US" dirty="0" smtClean="0"/>
              <a:t>Practiced in rain forest zones of Central and South America, West Africa by people of small villages who are guided by a village chief or council</a:t>
            </a:r>
          </a:p>
          <a:p>
            <a:pPr lvl="1"/>
            <a:r>
              <a:rPr lang="en-US" dirty="0" smtClean="0"/>
              <a:t>Farming all done by hand</a:t>
            </a:r>
          </a:p>
        </p:txBody>
      </p:sp>
    </p:spTree>
    <p:extLst>
      <p:ext uri="{BB962C8B-B14F-4D97-AF65-F5344CB8AC3E}">
        <p14:creationId xmlns:p14="http://schemas.microsoft.com/office/powerpoint/2010/main" xmlns="" val="2257184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Slash and Burn </a:t>
            </a:r>
            <a:r>
              <a:rPr lang="en-US" dirty="0" err="1" smtClean="0"/>
              <a:t>Guatamala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3" y="2119313"/>
            <a:ext cx="6965245" cy="403329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Subsistence Farming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Pastoral Nomadism: Follows a herd, not sedentary.</a:t>
            </a:r>
          </a:p>
          <a:p>
            <a:pPr lvl="1"/>
            <a:r>
              <a:rPr lang="en-US" dirty="0" smtClean="0"/>
              <a:t>Herds are domesticated sheep, goats, cows, reindeer, cows, camels, and horses</a:t>
            </a:r>
          </a:p>
          <a:p>
            <a:pPr lvl="1"/>
            <a:r>
              <a:rPr lang="en-US" dirty="0" smtClean="0"/>
              <a:t>Nomadism is dictated by herds need for pasture (food)</a:t>
            </a:r>
          </a:p>
          <a:p>
            <a:pPr lvl="1"/>
            <a:r>
              <a:rPr lang="en-US" dirty="0" smtClean="0"/>
              <a:t>Found in Central Eurasia, desert areas of Arabian Peninsula</a:t>
            </a:r>
          </a:p>
          <a:p>
            <a:pPr lvl="1"/>
            <a:r>
              <a:rPr lang="en-US" dirty="0" smtClean="0"/>
              <a:t>Animals provide primary subsistence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80824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Pastoral Nomads in Iran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3" y="2119313"/>
            <a:ext cx="6965245" cy="360362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Subsistence Agriculture-More!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Extensive Subsistence Agriculture: large areas of land, minimal labor per land unit</a:t>
            </a:r>
          </a:p>
          <a:p>
            <a:pPr lvl="1"/>
            <a:r>
              <a:rPr lang="en-US" dirty="0" smtClean="0"/>
              <a:t>Pastoral Nomadism and Slash and Burn</a:t>
            </a:r>
          </a:p>
          <a:p>
            <a:r>
              <a:rPr lang="en-US" dirty="0" smtClean="0"/>
              <a:t>Intensive Subsistence Agriculture: cultivation of small land plots, lots of labor, yields per unit and population densities high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716643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Commercial Agriculture-Finally!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en-US" dirty="0" smtClean="0"/>
              <a:t>Mixed Crop and Livestock Farming: most common form of agriculture in the US-farmers grow crops and raise livestock and feed crops to animals (beef, milk, eggs)</a:t>
            </a:r>
          </a:p>
          <a:p>
            <a:pPr lvl="1"/>
            <a:r>
              <a:rPr lang="en-US" dirty="0" smtClean="0"/>
              <a:t>Practice Crop Rotation (cycles-cereal grains, to corn, to soybeans)</a:t>
            </a:r>
          </a:p>
          <a:p>
            <a:r>
              <a:rPr lang="en-US" dirty="0" smtClean="0"/>
              <a:t>Dairy Farming: close to urban areas (have to be close-called the </a:t>
            </a:r>
            <a:r>
              <a:rPr lang="en-US" dirty="0" err="1" smtClean="0"/>
              <a:t>milkshed</a:t>
            </a:r>
            <a:r>
              <a:rPr lang="en-US" dirty="0" smtClean="0"/>
              <a:t>) sell to wholesalers not directly to consumers</a:t>
            </a:r>
          </a:p>
          <a:p>
            <a:pPr lvl="1"/>
            <a:r>
              <a:rPr lang="en-US" dirty="0" smtClean="0"/>
              <a:t>Labor intensive farming-feeding and milking cows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1859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Commercial Agriculture-More!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Grain Farming: 3 most important regions in USA- “World’s Breadbasket”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inter wheat areas of Kansas, Colorado, Oklahoma</a:t>
            </a:r>
          </a:p>
          <a:p>
            <a:pPr lvl="1"/>
            <a:r>
              <a:rPr lang="en-US" dirty="0" smtClean="0"/>
              <a:t>Spring wheat areas of N.&amp; </a:t>
            </a:r>
            <a:r>
              <a:rPr lang="en-US" dirty="0" err="1" smtClean="0"/>
              <a:t>S.Dakota</a:t>
            </a:r>
            <a:r>
              <a:rPr lang="en-US" dirty="0" smtClean="0"/>
              <a:t>, Montana</a:t>
            </a:r>
          </a:p>
          <a:p>
            <a:pPr lvl="1"/>
            <a:r>
              <a:rPr lang="en-US" dirty="0" smtClean="0"/>
              <a:t>Palouse region Washington State</a:t>
            </a:r>
          </a:p>
          <a:p>
            <a:pPr lvl="1"/>
            <a:r>
              <a:rPr lang="en-US" dirty="0" smtClean="0"/>
              <a:t>Other grain countries-Canada, Australia, Argentina, France, UK</a:t>
            </a:r>
          </a:p>
          <a:p>
            <a:pPr lvl="2"/>
            <a:r>
              <a:rPr lang="en-US" dirty="0" smtClean="0"/>
              <a:t>Grown on large farms, machines employed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0533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en-US" dirty="0" smtClean="0"/>
              <a:t>Livestock Ranching: commercial grazing of livestock over a large area (practiced where crop growing is difficult) South American pampas (prairie)</a:t>
            </a:r>
          </a:p>
          <a:p>
            <a:r>
              <a:rPr lang="en-US" dirty="0" smtClean="0"/>
              <a:t>Mediterranean Agriculture: not just Mediterranean (California, Chile) olives, grapes, fruits, vegetables.</a:t>
            </a:r>
          </a:p>
          <a:p>
            <a:r>
              <a:rPr lang="en-US" dirty="0" smtClean="0"/>
              <a:t>Commercial gardening/fruit farming: southeast US-long growing seasons, called “truck” farming-apples, cherries, lettuce, tomatoes</a:t>
            </a:r>
          </a:p>
        </p:txBody>
      </p:sp>
    </p:spTree>
    <p:extLst>
      <p:ext uri="{BB962C8B-B14F-4D97-AF65-F5344CB8AC3E}">
        <p14:creationId xmlns:p14="http://schemas.microsoft.com/office/powerpoint/2010/main" xmlns="" val="1707438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Beginning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Neolithic Revolution</a:t>
            </a:r>
          </a:p>
          <a:p>
            <a:pPr lvl="1"/>
            <a:r>
              <a:rPr lang="en-US" dirty="0" smtClean="0"/>
              <a:t>Changes to life include:</a:t>
            </a:r>
          </a:p>
          <a:p>
            <a:pPr lvl="2"/>
            <a:r>
              <a:rPr lang="en-US" dirty="0" smtClean="0"/>
              <a:t>Reliable food supplies, Increase </a:t>
            </a:r>
            <a:r>
              <a:rPr lang="en-US" dirty="0"/>
              <a:t>in total human </a:t>
            </a:r>
            <a:r>
              <a:rPr lang="en-US" dirty="0" smtClean="0"/>
              <a:t>population, Job Specialization, Patriarchy</a:t>
            </a:r>
          </a:p>
          <a:p>
            <a:pPr lvl="1"/>
            <a:r>
              <a:rPr lang="en-US" dirty="0" smtClean="0"/>
              <a:t>Vegetative Planting-cloning existing plants (stems and roots)</a:t>
            </a:r>
          </a:p>
          <a:p>
            <a:pPr lvl="2"/>
            <a:r>
              <a:rPr lang="en-US" dirty="0" smtClean="0"/>
              <a:t>Southeast Asia </a:t>
            </a:r>
          </a:p>
          <a:p>
            <a:pPr lvl="1"/>
            <a:r>
              <a:rPr lang="en-US" dirty="0" smtClean="0"/>
              <a:t>Seed Agriculture-planting with seeds (typical now)</a:t>
            </a:r>
          </a:p>
          <a:p>
            <a:pPr lvl="2"/>
            <a:r>
              <a:rPr lang="en-US" dirty="0" smtClean="0"/>
              <a:t>Ethiopia, Western India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26347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Commercial Agriculture-</a:t>
            </a:r>
            <a:br>
              <a:rPr lang="en-US" dirty="0" smtClean="0"/>
            </a:br>
            <a:r>
              <a:rPr lang="en-US" dirty="0" smtClean="0"/>
              <a:t>last one!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Plantation Farming: large farm that specializes in 1 or 2 crops </a:t>
            </a:r>
          </a:p>
          <a:p>
            <a:pPr lvl="1"/>
            <a:r>
              <a:rPr lang="en-US" dirty="0" smtClean="0"/>
              <a:t>Found in Latin America, Africa, Asia</a:t>
            </a:r>
          </a:p>
          <a:p>
            <a:pPr lvl="1"/>
            <a:r>
              <a:rPr lang="en-US" dirty="0" smtClean="0"/>
              <a:t>Cotton, sugarcane, coffee, rubber, tobacco</a:t>
            </a:r>
          </a:p>
          <a:p>
            <a:pPr lvl="1"/>
            <a:r>
              <a:rPr lang="en-US" dirty="0" smtClean="0"/>
              <a:t>Mostly import </a:t>
            </a:r>
            <a:r>
              <a:rPr lang="en-US" dirty="0" err="1" smtClean="0"/>
              <a:t>wokers</a:t>
            </a:r>
            <a:endParaRPr lang="en-US" dirty="0" smtClean="0"/>
          </a:p>
          <a:p>
            <a:pPr lvl="1"/>
            <a:r>
              <a:rPr lang="en-US" dirty="0" smtClean="0"/>
              <a:t>Corporate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06731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America! Here’s Why people move here: Plenty of Food!</a:t>
            </a:r>
            <a:endParaRPr lang="en-US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3" y="2149453"/>
            <a:ext cx="6965245" cy="3872524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America: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“Milk does a body good”</a:t>
            </a:r>
            <a:endParaRPr lang="en-US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2961" y="2020067"/>
            <a:ext cx="7511142" cy="3936596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2053126" cy="5112955"/>
          </a:xfrm>
        </p:spPr>
        <p:txBody>
          <a:bodyPr>
            <a:normAutofit/>
          </a:bodyPr>
          <a:lstStyle/>
          <a:p>
            <a:r>
              <a:rPr lang="en-US" sz="4000" dirty="0" smtClean="0">
                <a:hlinkClick r:id="rId2"/>
              </a:rPr>
              <a:t>Dairy Farmers of America Unite!</a:t>
            </a:r>
            <a:endParaRPr lang="en-US" sz="4000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44091" y="548640"/>
            <a:ext cx="5003074" cy="5786846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World’s “Breadbasket”</a:t>
            </a:r>
            <a:endParaRPr lang="en-US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6023" y="2149453"/>
            <a:ext cx="7224245" cy="4107656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Where’s the Beef?</a:t>
            </a:r>
            <a:endParaRPr lang="en-US" dirty="0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62149" y="2149453"/>
            <a:ext cx="7198119" cy="387252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Von </a:t>
            </a:r>
            <a:r>
              <a:rPr lang="en-US" dirty="0" err="1" smtClean="0"/>
              <a:t>Thunen’s</a:t>
            </a:r>
            <a:r>
              <a:rPr lang="en-US" dirty="0" smtClean="0"/>
              <a:t>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365760" lvl="1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4163" y="1779211"/>
            <a:ext cx="4010931" cy="394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5287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Von </a:t>
            </a:r>
            <a:r>
              <a:rPr lang="en-US" dirty="0" err="1" smtClean="0"/>
              <a:t>Thunen’s</a:t>
            </a:r>
            <a:r>
              <a:rPr lang="en-US" dirty="0" smtClean="0"/>
              <a:t> Model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502" r="2502"/>
          <a:stretch>
            <a:fillRect/>
          </a:stretch>
        </p:blipFill>
        <p:spPr>
          <a:xfrm>
            <a:off x="765223" y="2119257"/>
            <a:ext cx="7570816" cy="3603812"/>
          </a:xfrm>
        </p:spPr>
      </p:pic>
    </p:spTree>
    <p:extLst>
      <p:ext uri="{BB962C8B-B14F-4D97-AF65-F5344CB8AC3E}">
        <p14:creationId xmlns:p14="http://schemas.microsoft.com/office/powerpoint/2010/main" xmlns="" val="9163199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Economic Issues Facing 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Challenges for commercial farmers</a:t>
            </a:r>
          </a:p>
          <a:p>
            <a:pPr lvl="1"/>
            <a:r>
              <a:rPr lang="en-US" dirty="0" smtClean="0"/>
              <a:t>Overproduction</a:t>
            </a:r>
          </a:p>
          <a:p>
            <a:pPr lvl="1"/>
            <a:r>
              <a:rPr lang="en-US" dirty="0" smtClean="0"/>
              <a:t>Sustainable agriculture</a:t>
            </a:r>
          </a:p>
          <a:p>
            <a:endParaRPr lang="en-US" sz="800" dirty="0" smtClean="0"/>
          </a:p>
          <a:p>
            <a:r>
              <a:rPr lang="en-US" dirty="0" smtClean="0"/>
              <a:t>Challenges for subsistence farmers</a:t>
            </a:r>
          </a:p>
          <a:p>
            <a:pPr lvl="1"/>
            <a:r>
              <a:rPr lang="en-US" dirty="0" smtClean="0"/>
              <a:t>Population growth</a:t>
            </a:r>
          </a:p>
          <a:p>
            <a:pPr lvl="1"/>
            <a:r>
              <a:rPr lang="en-US" dirty="0" smtClean="0"/>
              <a:t>International trade</a:t>
            </a:r>
          </a:p>
          <a:p>
            <a:endParaRPr lang="en-US" sz="800" dirty="0" smtClean="0"/>
          </a:p>
          <a:p>
            <a:r>
              <a:rPr lang="en-US" dirty="0" smtClean="0"/>
              <a:t>Increasing food supply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9163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Worldwide</a:t>
            </a:r>
            <a:br>
              <a:rPr lang="en-US" dirty="0" smtClean="0"/>
            </a:br>
            <a:r>
              <a:rPr lang="en-US" dirty="0" smtClean="0"/>
              <a:t>Import/Export of Grain</a:t>
            </a:r>
            <a:endParaRPr lang="en-US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3" y="2137835"/>
            <a:ext cx="6965245" cy="4132336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Vegetative Agricultural Hearths</a:t>
            </a:r>
            <a:endParaRPr lang="en-US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95023" y="2020067"/>
            <a:ext cx="6965245" cy="4075611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Undernourished Population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8171" y="1776549"/>
            <a:ext cx="5669279" cy="432380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Seed Agricultural Hearths</a:t>
            </a:r>
            <a:endParaRPr lang="en-US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1337" y="2020068"/>
            <a:ext cx="7380514" cy="410641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Columbian Exchange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Remember what happened?</a:t>
            </a:r>
          </a:p>
          <a:p>
            <a:pPr lvl="1"/>
            <a:r>
              <a:rPr lang="en-US" dirty="0" smtClean="0"/>
              <a:t>Trade diffused crops but topography and climate determined success of transplants</a:t>
            </a:r>
          </a:p>
          <a:p>
            <a:pPr lvl="1"/>
            <a:r>
              <a:rPr lang="en-US" dirty="0" smtClean="0"/>
              <a:t>Food in the Western Hemisphere was completely different from Eastern Hemisphere until the Exchange</a:t>
            </a:r>
          </a:p>
          <a:p>
            <a:pPr lvl="2"/>
            <a:r>
              <a:rPr lang="en-US" dirty="0" smtClean="0"/>
              <a:t>Potatoes from Andes of South America to Ireland</a:t>
            </a:r>
          </a:p>
          <a:p>
            <a:pPr lvl="2"/>
            <a:r>
              <a:rPr lang="en-US" dirty="0" smtClean="0"/>
              <a:t>Rice still more common in Asia, Beans, Squash, Corn in the Americas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0085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Second Agricultural Revolution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Pre-Industrialization in England and Western Europe</a:t>
            </a:r>
          </a:p>
          <a:p>
            <a:pPr lvl="1"/>
            <a:r>
              <a:rPr lang="en-US" dirty="0" smtClean="0"/>
              <a:t>Use of fertilizers, improved collars for plow animals, crop rotation, bred better livestock, Seed Drill</a:t>
            </a:r>
          </a:p>
          <a:p>
            <a:pPr lvl="1"/>
            <a:r>
              <a:rPr lang="en-US" dirty="0" smtClean="0"/>
              <a:t>Enclosure-blocking off, fencing in land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7525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 Agriculture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 smtClean="0"/>
              <a:t>Commercial Agriculture: production of food surplus, most crops destined for sale to people outside farmer’s family. Practiced mostly in MDC’s-farmers rarely sell directly to consumer but sell to food processing companies-called AGRIBUSINESS</a:t>
            </a:r>
          </a:p>
          <a:p>
            <a:r>
              <a:rPr lang="en-US" dirty="0" smtClean="0"/>
              <a:t>Subsistence Agriculture: production of only enough food to feed the farmer’s family, with little or no surplus to sell. Practiced mostly in LDC’s.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0845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Compare </a:t>
            </a:r>
            <a:br>
              <a:rPr lang="en-US" dirty="0" smtClean="0"/>
            </a:br>
            <a:r>
              <a:rPr lang="en-US" dirty="0" smtClean="0"/>
              <a:t>Subsistence to Commercial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dirty="0" smtClean="0"/>
              <a:t>Percentage of Farmers in the Labor Force</a:t>
            </a:r>
          </a:p>
          <a:p>
            <a:r>
              <a:rPr lang="en-US" sz="3600" dirty="0" smtClean="0"/>
              <a:t>Use of Machinery</a:t>
            </a:r>
          </a:p>
          <a:p>
            <a:r>
              <a:rPr lang="en-US" sz="3600" dirty="0" smtClean="0"/>
              <a:t>Farm Size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59056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Subsistence Farming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Intensive Subsistence: Yields a large output per acre but still only subsistence.</a:t>
            </a:r>
          </a:p>
          <a:p>
            <a:pPr lvl="1"/>
            <a:r>
              <a:rPr lang="en-US" dirty="0" smtClean="0"/>
              <a:t> Almost half the world’s population engaged in this type of farming. </a:t>
            </a:r>
          </a:p>
          <a:p>
            <a:pPr lvl="1"/>
            <a:r>
              <a:rPr lang="en-US" dirty="0" smtClean="0"/>
              <a:t>Most prevalent in East and South Asia in wet or lowlands producing rice, wheat (China), maize, millet, peas and beans.</a:t>
            </a:r>
          </a:p>
          <a:p>
            <a:pPr lvl="1"/>
            <a:r>
              <a:rPr lang="en-US" dirty="0" smtClean="0"/>
              <a:t>Labor intensive type of Agriculture-lot of people, little capital, work by hand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98085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Pushpin.thmx</Template>
  <TotalTime>125</TotalTime>
  <Words>756</Words>
  <Application>Microsoft Office PowerPoint</Application>
  <PresentationFormat>On-screen Show (4:3)</PresentationFormat>
  <Paragraphs>92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Pushpin</vt:lpstr>
      <vt:lpstr>AGRICULTURE</vt:lpstr>
      <vt:lpstr>The Beginning</vt:lpstr>
      <vt:lpstr>Vegetative Agricultural Hearths</vt:lpstr>
      <vt:lpstr>Seed Agricultural Hearths</vt:lpstr>
      <vt:lpstr>Columbian Exchange </vt:lpstr>
      <vt:lpstr>Second Agricultural Revolution</vt:lpstr>
      <vt:lpstr>Different Agriculture </vt:lpstr>
      <vt:lpstr>Compare  Subsistence to Commercial</vt:lpstr>
      <vt:lpstr>Subsistence Farming</vt:lpstr>
      <vt:lpstr>Wet Rice Terrace-Indonesia</vt:lpstr>
      <vt:lpstr>World Rice Production</vt:lpstr>
      <vt:lpstr>Subsistence Farming</vt:lpstr>
      <vt:lpstr>Slash and Burn Guatamala</vt:lpstr>
      <vt:lpstr>Subsistence Farming</vt:lpstr>
      <vt:lpstr>Pastoral Nomads in Iran</vt:lpstr>
      <vt:lpstr>Subsistence Agriculture-More!</vt:lpstr>
      <vt:lpstr>Commercial Agriculture-Finally!</vt:lpstr>
      <vt:lpstr>Commercial Agriculture-More!</vt:lpstr>
      <vt:lpstr>Commercial Agriculture</vt:lpstr>
      <vt:lpstr>Commercial Agriculture- last one!</vt:lpstr>
      <vt:lpstr>America! Here’s Why people move here: Plenty of Food!</vt:lpstr>
      <vt:lpstr>In America: “Milk does a body good”</vt:lpstr>
      <vt:lpstr>Dairy Farmers of America Unite!</vt:lpstr>
      <vt:lpstr>The World’s “Breadbasket”</vt:lpstr>
      <vt:lpstr>Where’s the Beef?</vt:lpstr>
      <vt:lpstr>Von Thunen’s Model</vt:lpstr>
      <vt:lpstr>Von Thunen’s Model</vt:lpstr>
      <vt:lpstr>Economic Issues Facing Agriculture</vt:lpstr>
      <vt:lpstr>Worldwide Import/Export of Grain</vt:lpstr>
      <vt:lpstr>Undernourished Population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AGRICULTURE</dc:title>
  <dc:creator>Cassandra Allen</dc:creator>
  <cp:lastModifiedBy>callen</cp:lastModifiedBy>
  <cp:revision>19</cp:revision>
  <dcterms:created xsi:type="dcterms:W3CDTF">2011-04-05T00:51:03Z</dcterms:created>
  <dcterms:modified xsi:type="dcterms:W3CDTF">2011-04-05T14:29:48Z</dcterms:modified>
</cp:coreProperties>
</file>